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robins" userId="d1f72914-b9f4-4641-a39b-24f6afc00c99" providerId="ADAL" clId="{678134BE-5167-4047-BF89-7B67C7FD6312}"/>
    <pc:docChg chg="modSld">
      <pc:chgData name="Dan Drobins" userId="d1f72914-b9f4-4641-a39b-24f6afc00c99" providerId="ADAL" clId="{678134BE-5167-4047-BF89-7B67C7FD6312}" dt="2026-08-27T11:43:56.614" v="279" actId="20577"/>
      <pc:docMkLst>
        <pc:docMk/>
      </pc:docMkLst>
      <pc:sldChg chg="modSp mod">
        <pc:chgData name="Dan Drobins" userId="d1f72914-b9f4-4641-a39b-24f6afc00c99" providerId="ADAL" clId="{678134BE-5167-4047-BF89-7B67C7FD6312}" dt="2026-08-27T11:29:55.075" v="49" actId="20577"/>
        <pc:sldMkLst>
          <pc:docMk/>
          <pc:sldMk cId="0" sldId="256"/>
        </pc:sldMkLst>
        <pc:spChg chg="mod">
          <ac:chgData name="Dan Drobins" userId="d1f72914-b9f4-4641-a39b-24f6afc00c99" providerId="ADAL" clId="{678134BE-5167-4047-BF89-7B67C7FD6312}" dt="2026-08-27T11:29:45.605" v="23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29:55.075" v="49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30.748" v="65" actId="122"/>
        <pc:sldMkLst>
          <pc:docMk/>
          <pc:sldMk cId="0" sldId="257"/>
        </pc:sldMkLst>
        <pc:spChg chg="mod">
          <ac:chgData name="Dan Drobins" userId="d1f72914-b9f4-4641-a39b-24f6afc00c99" providerId="ADAL" clId="{678134BE-5167-4047-BF89-7B67C7FD6312}" dt="2026-08-27T11:31:30.748" v="65" actId="122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13.794" v="64" actId="122"/>
        <pc:sldMkLst>
          <pc:docMk/>
          <pc:sldMk cId="0" sldId="258"/>
        </pc:sldMkLst>
        <pc:spChg chg="mod">
          <ac:chgData name="Dan Drobins" userId="d1f72914-b9f4-4641-a39b-24f6afc00c99" providerId="ADAL" clId="{678134BE-5167-4047-BF89-7B67C7FD6312}" dt="2026-08-27T11:31:03.409" v="61" actId="122"/>
          <ac:spMkLst>
            <pc:docMk/>
            <pc:sldMk cId="0" sldId="258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06.829" v="62" actId="122"/>
          <ac:spMkLst>
            <pc:docMk/>
            <pc:sldMk cId="0" sldId="25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0.074" v="63" actId="122"/>
          <ac:spMkLst>
            <pc:docMk/>
            <pc:sldMk cId="0" sldId="25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3.794" v="64" actId="122"/>
          <ac:spMkLst>
            <pc:docMk/>
            <pc:sldMk cId="0" sldId="258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0:47.642" v="60" actId="122"/>
        <pc:sldMkLst>
          <pc:docMk/>
          <pc:sldMk cId="0" sldId="259"/>
        </pc:sldMkLst>
        <pc:spChg chg="mod">
          <ac:chgData name="Dan Drobins" userId="d1f72914-b9f4-4641-a39b-24f6afc00c99" providerId="ADAL" clId="{678134BE-5167-4047-BF89-7B67C7FD6312}" dt="2026-08-27T11:30:33.283" v="59" actId="122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0:47.642" v="60" actId="122"/>
          <ac:spMkLst>
            <pc:docMk/>
            <pc:sldMk cId="0" sldId="259"/>
            <ac:spMk id="11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01.809" v="69" actId="115"/>
        <pc:sldMkLst>
          <pc:docMk/>
          <pc:sldMk cId="0" sldId="260"/>
        </pc:sldMkLst>
        <pc:spChg chg="mod">
          <ac:chgData name="Dan Drobins" userId="d1f72914-b9f4-4641-a39b-24f6afc00c99" providerId="ADAL" clId="{678134BE-5167-4047-BF89-7B67C7FD6312}" dt="2026-08-27T11:31:43.251" v="66" actId="122"/>
          <ac:spMkLst>
            <pc:docMk/>
            <pc:sldMk cId="0" sldId="260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01.809" v="69" actId="115"/>
          <ac:spMkLst>
            <pc:docMk/>
            <pc:sldMk cId="0" sldId="260"/>
            <ac:spMk id="1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43.338" v="75" actId="114"/>
        <pc:sldMkLst>
          <pc:docMk/>
          <pc:sldMk cId="0" sldId="261"/>
        </pc:sldMkLst>
        <pc:spChg chg="mod">
          <ac:chgData name="Dan Drobins" userId="d1f72914-b9f4-4641-a39b-24f6afc00c99" providerId="ADAL" clId="{678134BE-5167-4047-BF89-7B67C7FD6312}" dt="2026-08-27T11:32:20.399" v="70" actId="122"/>
          <ac:spMkLst>
            <pc:docMk/>
            <pc:sldMk cId="0" sldId="261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7.805" v="72" actId="122"/>
          <ac:spMkLst>
            <pc:docMk/>
            <pc:sldMk cId="0" sldId="26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3.932" v="71" actId="122"/>
          <ac:spMkLst>
            <pc:docMk/>
            <pc:sldMk cId="0" sldId="261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43.338" v="75" actId="114"/>
          <ac:spMkLst>
            <pc:docMk/>
            <pc:sldMk cId="0" sldId="261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3:11.748" v="79" actId="122"/>
        <pc:sldMkLst>
          <pc:docMk/>
          <pc:sldMk cId="0" sldId="262"/>
        </pc:sldMkLst>
        <pc:spChg chg="mod">
          <ac:chgData name="Dan Drobins" userId="d1f72914-b9f4-4641-a39b-24f6afc00c99" providerId="ADAL" clId="{678134BE-5167-4047-BF89-7B67C7FD6312}" dt="2026-08-27T11:33:01.926" v="76" actId="122"/>
          <ac:spMkLst>
            <pc:docMk/>
            <pc:sldMk cId="0" sldId="26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8.249" v="78" actId="122"/>
          <ac:spMkLst>
            <pc:docMk/>
            <pc:sldMk cId="0" sldId="262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5.454" v="77" actId="122"/>
          <ac:spMkLst>
            <pc:docMk/>
            <pc:sldMk cId="0" sldId="262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1.748" v="79" actId="122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5:59.694" v="101" actId="1076"/>
        <pc:sldMkLst>
          <pc:docMk/>
          <pc:sldMk cId="0" sldId="263"/>
        </pc:sldMkLst>
        <pc:spChg chg="mod">
          <ac:chgData name="Dan Drobins" userId="d1f72914-b9f4-4641-a39b-24f6afc00c99" providerId="ADAL" clId="{678134BE-5167-4047-BF89-7B67C7FD6312}" dt="2026-08-27T11:35:59.694" v="101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4:30.845" v="92" actId="107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7.977" v="80" actId="122"/>
          <ac:spMkLst>
            <pc:docMk/>
            <pc:sldMk cId="0" sldId="263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7.325" v="83" actId="122"/>
          <ac:spMkLst>
            <pc:docMk/>
            <pc:sldMk cId="0" sldId="263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0.470" v="81" actId="122"/>
          <ac:spMkLst>
            <pc:docMk/>
            <pc:sldMk cId="0" sldId="263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0.338" v="84" actId="122"/>
          <ac:spMkLst>
            <pc:docMk/>
            <pc:sldMk cId="0" sldId="263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4.229" v="82" actId="122"/>
          <ac:spMkLst>
            <pc:docMk/>
            <pc:sldMk cId="0" sldId="263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3.426" v="85" actId="122"/>
          <ac:spMkLst>
            <pc:docMk/>
            <pc:sldMk cId="0" sldId="263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6:55.914" v="112" actId="113"/>
        <pc:sldMkLst>
          <pc:docMk/>
          <pc:sldMk cId="0" sldId="264"/>
        </pc:sldMkLst>
        <pc:spChg chg="mod">
          <ac:chgData name="Dan Drobins" userId="d1f72914-b9f4-4641-a39b-24f6afc00c99" providerId="ADAL" clId="{678134BE-5167-4047-BF89-7B67C7FD6312}" dt="2026-08-27T11:36:30.708" v="108" actId="122"/>
          <ac:spMkLst>
            <pc:docMk/>
            <pc:sldMk cId="0" sldId="264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55.914" v="112" actId="11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08.607" v="102" actId="122"/>
          <ac:spMkLst>
            <pc:docMk/>
            <pc:sldMk cId="0" sldId="264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1.879" v="103" actId="122"/>
          <ac:spMkLst>
            <pc:docMk/>
            <pc:sldMk cId="0" sldId="264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5.602" v="104" actId="122"/>
          <ac:spMkLst>
            <pc:docMk/>
            <pc:sldMk cId="0" sldId="264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9.876" v="105" actId="122"/>
          <ac:spMkLst>
            <pc:docMk/>
            <pc:sldMk cId="0" sldId="264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3.438" v="106" actId="122"/>
          <ac:spMkLst>
            <pc:docMk/>
            <pc:sldMk cId="0" sldId="264"/>
            <ac:spMk id="3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6.793" v="107" actId="122"/>
          <ac:spMkLst>
            <pc:docMk/>
            <pc:sldMk cId="0" sldId="264"/>
            <ac:spMk id="3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7:58.881" v="124" actId="255"/>
        <pc:sldMkLst>
          <pc:docMk/>
          <pc:sldMk cId="0" sldId="265"/>
        </pc:sldMkLst>
        <pc:spChg chg="mod">
          <ac:chgData name="Dan Drobins" userId="d1f72914-b9f4-4641-a39b-24f6afc00c99" providerId="ADAL" clId="{678134BE-5167-4047-BF89-7B67C7FD6312}" dt="2026-08-27T11:37:43.259" v="121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08.513" v="114" actId="122"/>
          <ac:spMkLst>
            <pc:docMk/>
            <pc:sldMk cId="0" sldId="265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48.961" v="122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5.887" v="119" actId="122"/>
          <ac:spMkLst>
            <pc:docMk/>
            <pc:sldMk cId="0" sldId="265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3.213" v="123" actId="255"/>
          <ac:spMkLst>
            <pc:docMk/>
            <pc:sldMk cId="0" sldId="265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15.044" v="116" actId="122"/>
          <ac:spMkLst>
            <pc:docMk/>
            <pc:sldMk cId="0" sldId="265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8.881" v="124" actId="25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8.937" v="120" actId="122"/>
          <ac:spMkLst>
            <pc:docMk/>
            <pc:sldMk cId="0" sldId="265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03.530" v="136" actId="122"/>
        <pc:sldMkLst>
          <pc:docMk/>
          <pc:sldMk cId="0" sldId="267"/>
        </pc:sldMkLst>
        <pc:spChg chg="mod">
          <ac:chgData name="Dan Drobins" userId="d1f72914-b9f4-4641-a39b-24f6afc00c99" providerId="ADAL" clId="{678134BE-5167-4047-BF89-7B67C7FD6312}" dt="2026-08-27T11:38:22.609" v="125" actId="122"/>
          <ac:spMkLst>
            <pc:docMk/>
            <pc:sldMk cId="0" sldId="267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7.312" v="131" actId="122"/>
          <ac:spMkLst>
            <pc:docMk/>
            <pc:sldMk cId="0" sldId="267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28.291" v="126" actId="122"/>
          <ac:spMkLst>
            <pc:docMk/>
            <pc:sldMk cId="0" sldId="267"/>
            <ac:spMk id="1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0.701" v="132" actId="122"/>
          <ac:spMkLst>
            <pc:docMk/>
            <pc:sldMk cId="0" sldId="267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2.288" v="127" actId="122"/>
          <ac:spMkLst>
            <pc:docMk/>
            <pc:sldMk cId="0" sldId="267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4.132" v="133" actId="122"/>
          <ac:spMkLst>
            <pc:docMk/>
            <pc:sldMk cId="0" sldId="267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5.426" v="128" actId="122"/>
          <ac:spMkLst>
            <pc:docMk/>
            <pc:sldMk cId="0" sldId="267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6.900" v="134" actId="122"/>
          <ac:spMkLst>
            <pc:docMk/>
            <pc:sldMk cId="0" sldId="267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8.322" v="129" actId="122"/>
          <ac:spMkLst>
            <pc:docMk/>
            <pc:sldMk cId="0" sldId="267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9.713" v="135" actId="122"/>
          <ac:spMkLst>
            <pc:docMk/>
            <pc:sldMk cId="0" sldId="267"/>
            <ac:spMk id="3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1.458" v="130" actId="122"/>
          <ac:spMkLst>
            <pc:docMk/>
            <pc:sldMk cId="0" sldId="267"/>
            <ac:spMk id="3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03.530" v="136" actId="122"/>
          <ac:spMkLst>
            <pc:docMk/>
            <pc:sldMk cId="0" sldId="267"/>
            <ac:spMk id="3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46.287" v="148" actId="122"/>
        <pc:sldMkLst>
          <pc:docMk/>
          <pc:sldMk cId="0" sldId="268"/>
        </pc:sldMkLst>
        <pc:spChg chg="mod">
          <ac:chgData name="Dan Drobins" userId="d1f72914-b9f4-4641-a39b-24f6afc00c99" providerId="ADAL" clId="{678134BE-5167-4047-BF89-7B67C7FD6312}" dt="2026-08-27T11:39:13.849" v="137" actId="122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6.331" v="138" actId="122"/>
          <ac:spMkLst>
            <pc:docMk/>
            <pc:sldMk cId="0" sldId="26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9.393" v="139" actId="122"/>
          <ac:spMkLst>
            <pc:docMk/>
            <pc:sldMk cId="0" sldId="268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1.731" v="140" actId="122"/>
          <ac:spMkLst>
            <pc:docMk/>
            <pc:sldMk cId="0" sldId="26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4.694" v="141" actId="122"/>
          <ac:spMkLst>
            <pc:docMk/>
            <pc:sldMk cId="0" sldId="268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7.461" v="142" actId="122"/>
          <ac:spMkLst>
            <pc:docMk/>
            <pc:sldMk cId="0" sldId="268"/>
            <ac:spMk id="1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0.375" v="143" actId="122"/>
          <ac:spMkLst>
            <pc:docMk/>
            <pc:sldMk cId="0" sldId="268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0.288" v="146" actId="122"/>
          <ac:spMkLst>
            <pc:docMk/>
            <pc:sldMk cId="0" sldId="268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3.356" v="144" actId="122"/>
          <ac:spMkLst>
            <pc:docMk/>
            <pc:sldMk cId="0" sldId="268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3.079" v="147" actId="122"/>
          <ac:spMkLst>
            <pc:docMk/>
            <pc:sldMk cId="0" sldId="268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7.072" v="145" actId="122"/>
          <ac:spMkLst>
            <pc:docMk/>
            <pc:sldMk cId="0" sldId="268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6.287" v="148" actId="122"/>
          <ac:spMkLst>
            <pc:docMk/>
            <pc:sldMk cId="0" sldId="268"/>
            <ac:spMk id="2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0:23.190" v="158" actId="122"/>
        <pc:sldMkLst>
          <pc:docMk/>
          <pc:sldMk cId="0" sldId="269"/>
        </pc:sldMkLst>
        <pc:spChg chg="mod">
          <ac:chgData name="Dan Drobins" userId="d1f72914-b9f4-4641-a39b-24f6afc00c99" providerId="ADAL" clId="{678134BE-5167-4047-BF89-7B67C7FD6312}" dt="2026-08-27T11:39:56.005" v="149" actId="122"/>
          <ac:spMkLst>
            <pc:docMk/>
            <pc:sldMk cId="0" sldId="269"/>
            <ac:spMk id="2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0.840" v="154" actId="122"/>
          <ac:spMkLst>
            <pc:docMk/>
            <pc:sldMk cId="0" sldId="269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59.244" v="150" actId="122"/>
          <ac:spMkLst>
            <pc:docMk/>
            <pc:sldMk cId="0" sldId="269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0.031" v="157" actId="122"/>
          <ac:spMkLst>
            <pc:docMk/>
            <pc:sldMk cId="0" sldId="269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2.151" v="151" actId="122"/>
          <ac:spMkLst>
            <pc:docMk/>
            <pc:sldMk cId="0" sldId="269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3.869" v="155" actId="122"/>
          <ac:spMkLst>
            <pc:docMk/>
            <pc:sldMk cId="0" sldId="269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5.104" v="152" actId="122"/>
          <ac:spMkLst>
            <pc:docMk/>
            <pc:sldMk cId="0" sldId="269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3.190" v="158" actId="122"/>
          <ac:spMkLst>
            <pc:docMk/>
            <pc:sldMk cId="0" sldId="269"/>
            <ac:spMk id="3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7.916" v="153" actId="122"/>
          <ac:spMkLst>
            <pc:docMk/>
            <pc:sldMk cId="0" sldId="269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7.103" v="156" actId="122"/>
          <ac:spMkLst>
            <pc:docMk/>
            <pc:sldMk cId="0" sldId="269"/>
            <ac:spMk id="3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1:17.768" v="162" actId="120"/>
        <pc:sldMkLst>
          <pc:docMk/>
          <pc:sldMk cId="0" sldId="271"/>
        </pc:sldMkLst>
        <pc:spChg chg="mod">
          <ac:chgData name="Dan Drobins" userId="d1f72914-b9f4-4641-a39b-24f6afc00c99" providerId="ADAL" clId="{678134BE-5167-4047-BF89-7B67C7FD6312}" dt="2026-08-27T11:40:39.594" v="159" actId="122"/>
          <ac:spMkLst>
            <pc:docMk/>
            <pc:sldMk cId="0" sldId="27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06.426" v="160" actId="120"/>
          <ac:spMkLst>
            <pc:docMk/>
            <pc:sldMk cId="0" sldId="271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3.154" v="161" actId="120"/>
          <ac:spMkLst>
            <pc:docMk/>
            <pc:sldMk cId="0" sldId="271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7.768" v="162" actId="120"/>
          <ac:spMkLst>
            <pc:docMk/>
            <pc:sldMk cId="0" sldId="271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2:30.717" v="170" actId="255"/>
        <pc:sldMkLst>
          <pc:docMk/>
          <pc:sldMk cId="0" sldId="272"/>
        </pc:sldMkLst>
        <pc:spChg chg="mod">
          <ac:chgData name="Dan Drobins" userId="d1f72914-b9f4-4641-a39b-24f6afc00c99" providerId="ADAL" clId="{678134BE-5167-4047-BF89-7B67C7FD6312}" dt="2026-08-27T11:42:25.474" v="169" actId="255"/>
          <ac:spMkLst>
            <pc:docMk/>
            <pc:sldMk cId="0" sldId="272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20.449" v="168" actId="255"/>
          <ac:spMkLst>
            <pc:docMk/>
            <pc:sldMk cId="0" sldId="27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30.717" v="170" actId="255"/>
          <ac:spMkLst>
            <pc:docMk/>
            <pc:sldMk cId="0" sldId="272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16.077" v="167" actId="255"/>
          <ac:spMkLst>
            <pc:docMk/>
            <pc:sldMk cId="0" sldId="272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3:56.614" v="279" actId="20577"/>
        <pc:sldMkLst>
          <pc:docMk/>
          <pc:sldMk cId="0" sldId="276"/>
        </pc:sldMkLst>
        <pc:spChg chg="mod">
          <ac:chgData name="Dan Drobins" userId="d1f72914-b9f4-4641-a39b-24f6afc00c99" providerId="ADAL" clId="{678134BE-5167-4047-BF89-7B67C7FD6312}" dt="2026-08-27T11:43:41.987" v="248" actId="20577"/>
          <ac:spMkLst>
            <pc:docMk/>
            <pc:sldMk cId="0" sldId="276"/>
            <ac:spMk id="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56.614" v="279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21.593" v="203" actId="20577"/>
          <ac:spMkLst>
            <pc:docMk/>
            <pc:sldMk cId="0" sldId="276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32.632" v="232" actId="20577"/>
          <ac:spMkLst>
            <pc:docMk/>
            <pc:sldMk cId="0" sldId="276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Mix</c:v>
                </c:pt>
              </c:strCache>
            </c:strRef>
          </c:tx>
          <c:dPt>
            <c:idx val="0"/>
            <c:bubble3D val="0"/>
            <c:spPr>
              <a:solidFill>
                <a:srgbClr val="35A5DA"/>
              </a:solidFill>
            </c:spPr>
            <c:extLst>
              <c:ext xmlns:c16="http://schemas.microsoft.com/office/drawing/2014/chart" uri="{C3380CC4-5D6E-409C-BE32-E72D297353CC}">
                <c16:uniqueId val="{00000001-949F-47D0-87D7-929E98B8602F}"/>
              </c:ext>
            </c:extLst>
          </c:dPt>
          <c:dPt>
            <c:idx val="1"/>
            <c:bubble3D val="0"/>
            <c:spPr>
              <a:solidFill>
                <a:srgbClr val="DD262B"/>
              </a:solidFill>
            </c:spPr>
            <c:extLst>
              <c:ext xmlns:c16="http://schemas.microsoft.com/office/drawing/2014/chart" uri="{C3380CC4-5D6E-409C-BE32-E72D297353CC}">
                <c16:uniqueId val="{00000003-949F-47D0-87D7-929E98B8602F}"/>
              </c:ext>
            </c:extLst>
          </c:dPt>
          <c:cat>
            <c:strRef>
              <c:f>Sheet1!$A$2:$A$3</c:f>
              <c:strCache>
                <c:ptCount val="2"/>
                <c:pt idx="0">
                  <c:v>Water / Amines</c:v>
                </c:pt>
                <c:pt idx="1">
                  <c:v>Solids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9F-47D0-87D7-929E98B86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5650992"/>
            <a:ext cx="4480560" cy="365760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Editable_Opening_Name"/>
          <p:cNvSpPr txBox="1"/>
          <p:nvPr/>
        </p:nvSpPr>
        <p:spPr>
          <a:xfrm>
            <a:off x="658368" y="5707907"/>
            <a:ext cx="141732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NAME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4831" y="5705856"/>
            <a:ext cx="13716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6" name="Editable_Opening_Title"/>
          <p:cNvSpPr txBox="1"/>
          <p:nvPr/>
        </p:nvSpPr>
        <p:spPr>
          <a:xfrm>
            <a:off x="2231136" y="5705856"/>
            <a:ext cx="210312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POSITION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are water-based inks?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stable water-borne system where solids, resins, surfactants and additives work together.</a:t>
            </a:r>
          </a:p>
        </p:txBody>
      </p:sp>
      <p:pic>
        <p:nvPicPr>
          <p:cNvPr id="8" name="Picture 7" descr="imag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508760"/>
            <a:ext cx="4297680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2920" y="1737360"/>
            <a:ext cx="5943600" cy="2057400"/>
          </a:xfrm>
          <a:prstGeom prst="roundRect">
            <a:avLst/>
          </a:prstGeom>
          <a:solidFill>
            <a:srgbClr val="F1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1842671"/>
            <a:ext cx="57241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WATER-BASED INK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194560"/>
            <a:ext cx="5724144" cy="1508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1F242E"/>
                </a:solidFill>
                <a:latin typeface="Arial"/>
              </a:rPr>
              <a:t>A stable dispersion in water of very small solid particles in a resinous vehicle, supported by surfactants and other performance additives.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WATER + RESIN + PIGMENT + ADDITIVES = CONTROLLED PRINT PERFORMANCE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is ink made of?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Every ingredient has a role. The performance comes from how those parts work together.</a:t>
            </a:r>
          </a:p>
        </p:txBody>
      </p:sp>
      <p:pic>
        <p:nvPicPr>
          <p:cNvPr id="8" name="Picture 7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2057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43484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44568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RESIN / VEHICLE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Creates the system and drives adhesion, resistance and printability.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10727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DD262B"/>
                </a:solidFill>
                <a:latin typeface="Arial"/>
              </a:rPr>
              <a:t>PIGMENT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0727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The colorant. Grade and shade influence strength, appearance and cost.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44568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ADDITIVES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Fine-tune rub, transfer, foam control, wetting and other performance.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10727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SOLVENTS / VOLATILES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0727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Water is the primary solvent; alcohol can help accelerate drying.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EVERY COMPONENT HAS A JOB. BALANCE THEM FOR CONSISTENT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Resin sets the 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vehicle system dictates the primary properties of a printing ink.</a:t>
            </a:r>
          </a:p>
        </p:txBody>
      </p:sp>
      <p:pic>
        <p:nvPicPr>
          <p:cNvPr id="8" name="Picture 7" descr="imag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2926080" cy="19202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794760" y="1691640"/>
            <a:ext cx="7315200" cy="3383280"/>
          </a:xfrm>
          <a:prstGeom prst="roundRect">
            <a:avLst/>
          </a:prstGeom>
          <a:solidFill>
            <a:srgbClr val="F3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04488" y="1796951"/>
            <a:ext cx="70957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209344"/>
                </a:solidFill>
                <a:latin typeface="Arial"/>
              </a:rPr>
              <a:t> </a:t>
            </a:r>
            <a:r>
              <a:rPr sz="1600" b="1" dirty="0">
                <a:solidFill>
                  <a:srgbClr val="209344"/>
                </a:solidFill>
                <a:latin typeface="Arial"/>
              </a:rPr>
              <a:t>RESIN / VEHICLE / EXTENDER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4488" y="2855196"/>
            <a:ext cx="7095744" cy="1421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The system dictates the primary properties of a printing ink:
• Product resistance
• Adhesion
• Printability
• Ink transfer from system → anilox → plate → board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THE VEHICLE CARRIES THE COLOR — AND SETS THE RULES FOR PERFORMANCE.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Pigment defines the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Pigment may be dry powder or pre-dispersed. It is often the most expensive raw-material portion of an ink.</a:t>
            </a:r>
          </a:p>
        </p:txBody>
      </p:sp>
      <p:pic>
        <p:nvPicPr>
          <p:cNvPr id="8" name="Picture 7" descr="image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840480" cy="2240280"/>
          </a:xfrm>
          <a:prstGeom prst="rect">
            <a:avLst/>
          </a:prstGeom>
        </p:spPr>
      </p:pic>
      <p:pic>
        <p:nvPicPr>
          <p:cNvPr id="9" name="Picture 8" descr="imag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069080"/>
            <a:ext cx="3840480" cy="14630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63440" y="1691640"/>
            <a:ext cx="6675120" cy="3154680"/>
          </a:xfrm>
          <a:prstGeom prst="roundRect">
            <a:avLst/>
          </a:prstGeom>
          <a:solidFill>
            <a:srgbClr val="FFF7F7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73168" y="1796951"/>
            <a:ext cx="645566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DD262B"/>
                </a:solidFill>
                <a:latin typeface="Arial"/>
              </a:rPr>
              <a:t>WHAT YOU NEED TO KNOW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2679341"/>
            <a:ext cx="6455664" cy="154503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0" dirty="0">
                <a:solidFill>
                  <a:srgbClr val="1F242E"/>
                </a:solidFill>
                <a:latin typeface="Arial"/>
              </a:rPr>
              <a:t>• Many different grades and shades are available.
• Pigment choice changes strength, shade and durability.
• Performance demands drive raw-material cost.
</a:t>
            </a:r>
            <a:r>
              <a:rPr sz="1400" b="1" u="sng" dirty="0">
                <a:solidFill>
                  <a:srgbClr val="1F242E"/>
                </a:solidFill>
                <a:latin typeface="Arial"/>
              </a:rPr>
              <a:t>GENERAL RULE</a:t>
            </a:r>
            <a:r>
              <a:rPr sz="1400" b="0" dirty="0">
                <a:solidFill>
                  <a:srgbClr val="1F242E"/>
                </a:solidFill>
                <a:latin typeface="Arial"/>
              </a:rPr>
              <a:t>:
The more you want the pigment to do, the more expensive it — and the ink — will be.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PIGMENT DRIVES COLOR. PERFORMANCE REQUIREMENTS DRIVE COST.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Additives fine-tune the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Waxes, transfer aids, defoamer, surfactants, silicone and specialty performance aids enhance the ink system.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120640" cy="32461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96951"/>
            <a:ext cx="4901183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COMMON ADDITIVE FAMILIES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902032"/>
            <a:ext cx="4901183" cy="119109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Waxes
• Transfer aids
• Defoamer
• Surfactants
• Silicone and specialty performance aids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1691640"/>
            <a:ext cx="5394960" cy="3246120"/>
          </a:xfrm>
          <a:prstGeom prst="roundRect">
            <a:avLst/>
          </a:prstGeom>
          <a:solidFill>
            <a:srgbClr val="F4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07608" y="1796951"/>
            <a:ext cx="517550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209344"/>
                </a:solidFill>
                <a:latin typeface="Arial"/>
              </a:rPr>
              <a:t>WHAT THEY CAN IMPROVE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7608" y="2555783"/>
            <a:ext cx="5175504" cy="188359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Rub resistance
• Printability
• Adhesion
• Foam control
• Wetting and transfer
</a:t>
            </a:r>
            <a:r>
              <a:rPr sz="1500" b="1" i="1" dirty="0">
                <a:solidFill>
                  <a:srgbClr val="1F242E"/>
                </a:solidFill>
                <a:latin typeface="Arial"/>
              </a:rPr>
              <a:t>MORE IS NOT BETTER </a:t>
            </a:r>
            <a:r>
              <a:rPr sz="1500" b="0" dirty="0">
                <a:solidFill>
                  <a:srgbClr val="1F242E"/>
                </a:solidFill>
                <a:latin typeface="Arial"/>
              </a:rPr>
              <a:t>— use only what the system needs.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USE ADDITIVES WITH PURPOSE — NOT BY HABIT.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Solvents &amp; volatiles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 water-based ink, water is the primary solvent. Alcohol can be used to accelerate drying speed.</a:t>
            </a:r>
          </a:p>
        </p:txBody>
      </p:sp>
      <p:pic>
        <p:nvPicPr>
          <p:cNvPr id="8" name="Picture 7" descr="imag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37490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26280" y="1664208"/>
            <a:ext cx="2834640" cy="2331720"/>
          </a:xfrm>
          <a:prstGeom prst="roundRect">
            <a:avLst/>
          </a:prstGeom>
          <a:solidFill>
            <a:srgbClr val="EFF8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36008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35A5DA"/>
                </a:solidFill>
                <a:latin typeface="Arial"/>
              </a:rPr>
              <a:t>60%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2532816"/>
            <a:ext cx="2615184" cy="96026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WATER / AMINES
Provide solubility and re-solubility.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664208"/>
            <a:ext cx="2834640" cy="233172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44967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DD262B"/>
                </a:solidFill>
                <a:latin typeface="Arial"/>
              </a:rPr>
              <a:t>40%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967" y="2648232"/>
            <a:ext cx="2615184" cy="72943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SOLIDS
Pigment, polymer and/or filler.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4251960"/>
            <a:ext cx="5669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626C79"/>
                </a:solidFill>
                <a:latin typeface="Arial"/>
              </a:rPr>
              <a:t>Alcohol may be used as a drying-speed modifier.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VOLATILES. CONTROL FLOW, DRYING AND RESOLUBILITY.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6C530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Typical water-based ink or coating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practical way to think about the system: roughly 60% water/amines and 40% solids.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94360" y="1691640"/>
          <a:ext cx="338328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21938" y="3045905"/>
            <a:ext cx="20116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latin typeface="Arial"/>
              </a:rPr>
              <a:t>60%
WATER / AMINES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089363"/>
            <a:ext cx="10972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chemeClr val="bg1"/>
                </a:solidFill>
                <a:latin typeface="Arial"/>
              </a:rPr>
              <a:t>40%
SOLIDS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5312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PIGMENT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312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Colorant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084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3056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POLYMER / RESIN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056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Film formation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08007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FILLER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8007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Performance / cost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4160520"/>
            <a:ext cx="6812280" cy="38404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89120" y="4160520"/>
            <a:ext cx="681228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SOLIDS = combinations of pigment, polymer and/or filler.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KNOW WHAT IS IN THE MIX — THEN CONTROL WHAT CHANGES ON PRESS.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46304"/>
            <a:ext cx="1600200" cy="393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8400" y="155448"/>
            <a:ext cx="1645920" cy="21945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82880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000" b="1">
                <a:solidFill>
                  <a:srgbClr val="96AAC4"/>
                </a:solidFill>
                <a:latin typeface="Arial"/>
              </a:rPr>
              <a:t>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70432"/>
            <a:ext cx="12801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783080"/>
            <a:ext cx="3017520" cy="7315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D7E1EF"/>
                </a:solidFill>
                <a:latin typeface="Arial"/>
              </a:rPr>
              <a:t>pH is a chemistry-control tool — not just a number.</a:t>
            </a:r>
          </a:p>
        </p:txBody>
      </p:sp>
      <p:pic>
        <p:nvPicPr>
          <p:cNvPr id="7" name="Picture 6" descr="image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0"/>
            <a:ext cx="3291840" cy="246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97680" y="1143000"/>
            <a:ext cx="27432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rial"/>
              </a:rPr>
              <a:t>THE pH SCALE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1691640"/>
            <a:ext cx="429768" cy="4114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727448" y="1691640"/>
            <a:ext cx="429768" cy="411480"/>
          </a:xfrm>
          <a:prstGeom prst="rect">
            <a:avLst/>
          </a:prstGeom>
          <a:solidFill>
            <a:srgbClr val="E55B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57216" y="1691640"/>
            <a:ext cx="429768" cy="4114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586983" y="1691640"/>
            <a:ext cx="429768" cy="411480"/>
          </a:xfrm>
          <a:prstGeom prst="rect">
            <a:avLst/>
          </a:prstGeom>
          <a:solidFill>
            <a:srgbClr val="A6C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16751" y="1691640"/>
            <a:ext cx="429768" cy="411480"/>
          </a:xfrm>
          <a:prstGeom prst="rect">
            <a:avLst/>
          </a:prstGeom>
          <a:solidFill>
            <a:srgbClr val="57A6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46519" y="1691640"/>
            <a:ext cx="429768" cy="411480"/>
          </a:xfrm>
          <a:prstGeom prst="rect">
            <a:avLst/>
          </a:prstGeom>
          <a:solidFill>
            <a:srgbClr val="3792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76287" y="1691640"/>
            <a:ext cx="429768" cy="411480"/>
          </a:xfrm>
          <a:prstGeom prst="rect">
            <a:avLst/>
          </a:prstGeom>
          <a:solidFill>
            <a:srgbClr val="418E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06055" y="1691640"/>
            <a:ext cx="429768" cy="411480"/>
          </a:xfrm>
          <a:prstGeom prst="rect">
            <a:avLst/>
          </a:prstGeom>
          <a:solidFill>
            <a:srgbClr val="486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735823" y="1691640"/>
            <a:ext cx="429768" cy="4114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6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rial"/>
              </a:rPr>
              <a:t>0  ACIDIC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932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Arial"/>
              </a:rPr>
              <a:t>7  NEUTRAL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084831"/>
            <a:ext cx="128016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14  ALKALINE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74920" y="2743200"/>
            <a:ext cx="3383280" cy="1143000"/>
          </a:xfrm>
          <a:prstGeom prst="roundRect">
            <a:avLst/>
          </a:prstGeom>
          <a:solidFill>
            <a:srgbClr val="F4FC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84648" y="2786956"/>
            <a:ext cx="316382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209344"/>
                </a:solidFill>
                <a:latin typeface="Arial"/>
              </a:rPr>
              <a:t>8.5 – 9.5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4648" y="3371391"/>
            <a:ext cx="316382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1F242E"/>
                </a:solidFill>
                <a:latin typeface="Arial"/>
              </a:rPr>
              <a:t>FLEXO INKS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32520" y="160020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42248" y="172859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DD262B"/>
                </a:solidFill>
                <a:latin typeface="Arial"/>
              </a:rPr>
              <a:t>TOO LOW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42248" y="221344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Fast drying • instability • color drift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32520" y="278892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42248" y="291731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209344"/>
                </a:solidFill>
                <a:latin typeface="Arial"/>
              </a:rPr>
              <a:t>ON TARGET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2248" y="3325224"/>
            <a:ext cx="2432304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Stable chemistry • repeatable performance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32520" y="3977639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842248" y="4106033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F3911E"/>
                </a:solidFill>
                <a:latin typeface="Arial"/>
              </a:rPr>
              <a:t>TOO HIGH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42248" y="459088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Slow drying • soft film • odor concerns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608076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08076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GET THE pH RIGHT. GET THE PERFORMANCE RIGHT.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How critical is pH control?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pH drift can create visible ink failure before the operator realizes chemistry has 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DD262B"/>
                </a:solidFill>
                <a:latin typeface="Arial"/>
              </a:rPr>
              <a:t>COLOR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Unstable color / burnout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9048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F3911E"/>
                </a:solidFill>
                <a:latin typeface="Arial"/>
              </a:rPr>
              <a:t>TRANSFER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048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Harder to rewet and transfer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264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0B2A57"/>
                </a:solidFill>
                <a:latin typeface="Arial"/>
              </a:rPr>
              <a:t>CLEANUP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Plate &amp; anilox cleanup gets harder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9048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048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Viscosity can drift with pH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754880"/>
            <a:ext cx="10972800" cy="384048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2920" y="4754880"/>
            <a:ext cx="10972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CHEMISTRY DRIFT SHOWS UP AS PRINT DRIFT.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MEASURE EARLY. CORRECT SMALL CHANGES BEFORE THEY BECOME PRESS PROBLEMS.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pushes pH off target?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Pressroom conditions can quietly destabilize ink chemistry during a run.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44168" y="1965960"/>
            <a:ext cx="822960" cy="822960"/>
          </a:xfrm>
          <a:prstGeom prst="ellipse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4416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3911E"/>
                </a:solidFill>
                <a:latin typeface="Arial"/>
              </a:rPr>
              <a:t>HEAT + LOW HUMIDITY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Heat and dry air accelerate water and amine loss.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19272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160520" y="1965960"/>
            <a:ext cx="822960" cy="82296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6052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64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DD262B"/>
                </a:solidFill>
                <a:latin typeface="Arial"/>
              </a:rPr>
              <a:t>DOCTOR BLADE SHEAR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83864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Friction and mechanical energy add heat to the system.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35624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976872" y="1965960"/>
            <a:ext cx="822960" cy="822960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7687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0216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35A5DA"/>
                </a:solidFill>
                <a:latin typeface="Arial"/>
              </a:rPr>
              <a:t>OVER-AGITATION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216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Excessive mixing can accelerate chemistry changes.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51976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79322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9322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16568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209344"/>
                </a:solidFill>
                <a:latin typeface="Arial"/>
              </a:rPr>
              <a:t>UNCOVERED INK KITS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6568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Open systems lose volatile components faster.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THE ENVIRONMENT AROUND THE INK — NOT JUST THE INK ITSELF.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Low pH creates fast trouble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When pH drops below the control range, stability falls and the system can dry too fast.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743200" cy="3611880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201168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LOW pH
&lt; 8.8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24612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FAST DRYING
LESS STABILITY
HARDER REWET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3016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Dries too fast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anilox, plates or linerboard</a:t>
            </a:r>
          </a:p>
        </p:txBody>
      </p:sp>
      <p:sp>
        <p:nvSpPr>
          <p:cNvPr id="14" name="Oval 13"/>
          <p:cNvSpPr/>
          <p:nvPr/>
        </p:nvSpPr>
        <p:spPr>
          <a:xfrm>
            <a:off x="363016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016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8192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Less stable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press</a:t>
            </a:r>
          </a:p>
        </p:txBody>
      </p:sp>
      <p:sp>
        <p:nvSpPr>
          <p:cNvPr id="19" name="Oval 18"/>
          <p:cNvSpPr/>
          <p:nvPr/>
        </p:nvSpPr>
        <p:spPr>
          <a:xfrm>
            <a:off x="628192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192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2396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3368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Difficult to rewet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368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on plate</a:t>
            </a:r>
          </a:p>
        </p:txBody>
      </p:sp>
      <p:sp>
        <p:nvSpPr>
          <p:cNvPr id="24" name="Oval 23"/>
          <p:cNvSpPr/>
          <p:nvPr/>
        </p:nvSpPr>
        <p:spPr>
          <a:xfrm>
            <a:off x="893368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3368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2044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63016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Unstable color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shade can move</a:t>
            </a:r>
          </a:p>
        </p:txBody>
      </p:sp>
      <p:sp>
        <p:nvSpPr>
          <p:cNvPr id="29" name="Oval 28"/>
          <p:cNvSpPr/>
          <p:nvPr/>
        </p:nvSpPr>
        <p:spPr>
          <a:xfrm>
            <a:off x="363016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3016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8192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Harder cleanup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192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stick</a:t>
            </a:r>
          </a:p>
        </p:txBody>
      </p:sp>
      <p:sp>
        <p:nvSpPr>
          <p:cNvPr id="34" name="Oval 33"/>
          <p:cNvSpPr/>
          <p:nvPr/>
        </p:nvSpPr>
        <p:spPr>
          <a:xfrm>
            <a:off x="628192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8192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2396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93368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Viscosity rises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3368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"kick out"</a:t>
            </a:r>
          </a:p>
        </p:txBody>
      </p:sp>
      <p:sp>
        <p:nvSpPr>
          <p:cNvPr id="39" name="Oval 38"/>
          <p:cNvSpPr/>
          <p:nvPr/>
        </p:nvSpPr>
        <p:spPr>
          <a:xfrm>
            <a:off x="893368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93368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LOW pH = LESS CONTROL, MORE STOPS, MORE CLEANUP.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pH slows the system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Too much alkalinity can create slow drying, soft film and odor-related problems.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926080" cy="347472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25603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HIGH pH
&gt; 9.6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37560"/>
            <a:ext cx="2560320" cy="10058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SLOW DRYING
SOFTER FILM
ODOR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0332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1304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Slower drying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304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ink stays open longer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8192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Softer film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192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reduced film strength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4108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50807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35A5DA"/>
                </a:solidFill>
                <a:latin typeface="Arial"/>
              </a:rPr>
              <a:t>Color burnout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807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appearance can flatten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0332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1304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Viscosity decreases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304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flow can become too loose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8192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Odor problems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8192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excess amine / alkalinity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4108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750807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Upper-end risk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50807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avoid running at the edge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HIGH pH TRADES DRYING SPEED AND FILM STRENGTH FOR EXCESS ALKALINITY.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Correct pH keeps the press moving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Balanced chemistry supports re-solubility, easier cleanup, stable viscosity and stable color.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64208"/>
            <a:ext cx="3246120" cy="384048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920240"/>
            <a:ext cx="278892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CORRECT 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487168"/>
            <a:ext cx="278892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700" b="1">
                <a:solidFill>
                  <a:srgbClr val="209344"/>
                </a:solidFill>
                <a:latin typeface="Arial"/>
              </a:rPr>
              <a:t>8.8 – 9.6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3310128"/>
            <a:ext cx="329184" cy="1828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97864" y="3310128"/>
            <a:ext cx="329184" cy="182880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527048" y="3310128"/>
            <a:ext cx="329184" cy="1828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856231" y="3310128"/>
            <a:ext cx="329184" cy="182880"/>
          </a:xfrm>
          <a:prstGeom prst="rect">
            <a:avLst/>
          </a:prstGeom>
          <a:solidFill>
            <a:srgbClr val="AFB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185415" y="3310128"/>
            <a:ext cx="329184" cy="182880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514599" y="3310128"/>
            <a:ext cx="329184" cy="182880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843783" y="3310128"/>
            <a:ext cx="329184" cy="1828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3794760"/>
            <a:ext cx="28803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TARGET THE MIDDLE — NOT THE EDGES.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69080" y="182880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178808" y="196873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GOOD RESOLUBILITY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8808" y="237731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on plates &amp; roller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52360" y="182880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62088" y="196873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FEWER WASH STOPS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2088" y="237731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uptime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69080" y="306324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178808" y="320317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EASY CLEANUP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8808" y="361175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less labor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52360" y="306324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562088" y="320317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VISCOSITY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62088" y="361175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repeatable transfer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069080" y="429768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178808" y="443761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COLOR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8808" y="484619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consistent results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STABLE pH → STABLE VISCOSITY → STABLE COLOR.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Take care of pH. Save time and money.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Small chemistry habits compound into meaningful pressroom savings.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89888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CLEANUP GETS EASIER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Plate and anilox cleanup is much easier.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06240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0624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2152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SHELF INK STAYS USABLE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2152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Ink on the shelf doesn’t come back as mud.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1344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22592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2259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504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RESTORE AT BOTH 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8504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Restore pH at the end of the run as well as the beginning.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7696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3894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3894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56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SAVE TIME + MONEY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4856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Every avoided stop and cleanup adds up.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GOOD pH CONTROL IS PROCESS CONTROL — AND PROCESS CONTROL PAYS.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is resistance to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higher the viscosity, the less easily ink flows — and an ink’s pH influences its viscosity.</a:t>
            </a:r>
          </a:p>
        </p:txBody>
      </p:sp>
      <p:pic>
        <p:nvPicPr>
          <p:cNvPr id="8" name="Picture 7" descr="image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45920"/>
            <a:ext cx="3749039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72000" y="1737360"/>
            <a:ext cx="2834640" cy="2926080"/>
          </a:xfrm>
          <a:prstGeom prst="roundRect">
            <a:avLst/>
          </a:prstGeom>
          <a:solidFill>
            <a:srgbClr val="F4F8FC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81728" y="1819588"/>
            <a:ext cx="2615184" cy="3293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900" b="1" dirty="0">
                <a:solidFill>
                  <a:srgbClr val="0B2A57"/>
                </a:solidFill>
                <a:latin typeface="Arial"/>
              </a:rPr>
              <a:t>FLOW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2194560"/>
            <a:ext cx="2615184" cy="23774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500" b="0">
                <a:solidFill>
                  <a:srgbClr val="1F242E"/>
                </a:solidFill>
                <a:latin typeface="Arial"/>
              </a:rPr>
              <a:t>A measure of a liquid’s ability to resist flow.
Running viscosity affects how much ink is transferred to the stock.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26679" y="1828800"/>
            <a:ext cx="3154680" cy="47548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26679" y="19634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HIGHER VISCOSITY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20" y="1828800"/>
            <a:ext cx="137160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More resistance to flow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2514600"/>
            <a:ext cx="3154680" cy="475488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26679" y="26492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TARGET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0" y="2514600"/>
            <a:ext cx="155448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Balanced flow + transfer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26679" y="3200400"/>
            <a:ext cx="3154680" cy="475488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33350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LOWER VISCOSITY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60" y="3200400"/>
            <a:ext cx="150876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Less resistance to flow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FLOW CHANGES TRANSFER. TRANSFER CHANGES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vs. low viscosity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Running viscosity changes ink transfer, drying and print strength.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91640"/>
            <a:ext cx="5166360" cy="347472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Excess ink transfer
• Tracking
• Smudging
• Slow drying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691640"/>
            <a:ext cx="5166360" cy="34747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Weaker print
• Dries too fast
• Foaming
• Poor 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TARGET VISCOSITY GIVES YOU CONTROLLED INK TRANSFER, DRYING AND COVERAGE.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changes the color you see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Ink transfer changes with viscosity — even when the formula itself does not.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71600" y="2240280"/>
            <a:ext cx="1965960" cy="530352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Less ink transfer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WEAKER / LIGHTER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19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60" y="2240280"/>
            <a:ext cx="1965960" cy="530352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1772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STANDARD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Balanced ink transfer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TARGET COLOR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5488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961120" y="2240280"/>
            <a:ext cx="1965960" cy="530352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More ink transfer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DARKER / HEAVIER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7755AA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SAME INK. DIFFERENT VISCOSITY. DIFFERENT COLOR RESULT.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Build a repeatable control routine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Document checks. Restore chemistry. Repeat at a consistent cadence.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444752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44752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BEFORE JOB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/ restore pH and viscosity before starting a new job.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0712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61104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61104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3592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EVERY 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3592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pH and viscosity throughout the run.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27064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77456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77456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9944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END OF 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9944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Restore pH at the end of the run.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43416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93808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93808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6296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DOCUMENT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6296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Record the checks so trends become visible.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4360" y="5074920"/>
            <a:ext cx="10972800" cy="347472"/>
          </a:xfrm>
          <a:prstGeom prst="roundRect">
            <a:avLst/>
          </a:prstGeom>
          <a:solidFill>
            <a:srgbClr val="F1FAF4"/>
          </a:solidFill>
          <a:ln w="12700">
            <a:solidFill>
              <a:srgbClr val="F1FA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50749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50" b="1">
                <a:solidFill>
                  <a:srgbClr val="209344"/>
                </a:solidFill>
                <a:latin typeface="Arial"/>
              </a:rPr>
              <a:t>CONSISTENCY COMES FROM A ROUTINE YOU CAN REPEAT — AND VERIFY.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CHECK IT. RECORD IT. RESTORE IT. REPEAT IT.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Don’t let your ink enter the danger zone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Keep pH away from both the lower and higher ends of the acceptable operating range.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1691640"/>
            <a:ext cx="36576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0B2A57"/>
                </a:solidFill>
                <a:latin typeface="Arial"/>
              </a:rPr>
              <a:t>WORKING CONTROL RANGE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LOW DANGER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8.8  —  9.6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HIGH DANGER</a:t>
            </a:r>
          </a:p>
        </p:txBody>
      </p:sp>
      <p:sp>
        <p:nvSpPr>
          <p:cNvPr id="15" name="Oval 14"/>
          <p:cNvSpPr/>
          <p:nvPr/>
        </p:nvSpPr>
        <p:spPr>
          <a:xfrm>
            <a:off x="5440680" y="3035808"/>
            <a:ext cx="777240" cy="77724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40680" y="3035808"/>
            <a:ext cx="7772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39" y="3959352"/>
            <a:ext cx="45720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209344"/>
                </a:solidFill>
                <a:latin typeface="Arial"/>
              </a:rPr>
              <a:t>RUN IN THE MIDDLE OF THE RANGE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4480560"/>
            <a:ext cx="84124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0">
                <a:solidFill>
                  <a:srgbClr val="626C79"/>
                </a:solidFill>
                <a:latin typeface="Arial"/>
              </a:rPr>
              <a:t>Avoid operating near either edge. The closer you get to the limits, the less margin you have for normal pressroom drift.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PROTECT THE MIDDLE. PROTECT THE PROCESS.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ing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Editable_Name"/>
          <p:cNvSpPr txBox="1"/>
          <p:nvPr/>
        </p:nvSpPr>
        <p:spPr>
          <a:xfrm>
            <a:off x="585216" y="3364992"/>
            <a:ext cx="3017520" cy="31089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Arial"/>
              </a:rPr>
              <a:t>NAME</a:t>
            </a:r>
            <a:endParaRPr sz="18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Editable_Title"/>
          <p:cNvSpPr txBox="1"/>
          <p:nvPr/>
        </p:nvSpPr>
        <p:spPr>
          <a:xfrm>
            <a:off x="585216" y="3739549"/>
            <a:ext cx="3291840" cy="2292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250">
                <a:solidFill>
                  <a:srgbClr val="E1EBF5"/>
                </a:solidFill>
                <a:latin typeface="Arial"/>
              </a:rPr>
              <a:t>TITLE</a:t>
            </a:r>
            <a:r>
              <a:rPr sz="1250" b="0">
                <a:solidFill>
                  <a:srgbClr val="E1EBF5"/>
                </a:solidFill>
                <a:latin typeface="Arial"/>
              </a:rPr>
              <a:t>  |  J.M. </a:t>
            </a:r>
            <a:r>
              <a:rPr sz="1250" b="0" dirty="0">
                <a:solidFill>
                  <a:srgbClr val="E1EBF5"/>
                </a:solidFill>
                <a:latin typeface="Arial"/>
              </a:rPr>
              <a:t>Fry Inks</a:t>
            </a:r>
          </a:p>
        </p:txBody>
      </p:sp>
      <p:sp>
        <p:nvSpPr>
          <p:cNvPr id="5" name="Oval 4"/>
          <p:cNvSpPr/>
          <p:nvPr/>
        </p:nvSpPr>
        <p:spPr>
          <a:xfrm>
            <a:off x="585216" y="4224528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5216" y="4224528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✉</a:t>
            </a:r>
          </a:p>
        </p:txBody>
      </p:sp>
      <p:sp>
        <p:nvSpPr>
          <p:cNvPr id="7" name="Oval 6"/>
          <p:cNvSpPr/>
          <p:nvPr/>
        </p:nvSpPr>
        <p:spPr>
          <a:xfrm>
            <a:off x="585216" y="4709160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5216" y="4709160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☎</a:t>
            </a:r>
          </a:p>
        </p:txBody>
      </p:sp>
      <p:sp>
        <p:nvSpPr>
          <p:cNvPr id="9" name="Editable_Email"/>
          <p:cNvSpPr txBox="1"/>
          <p:nvPr/>
        </p:nvSpPr>
        <p:spPr>
          <a:xfrm>
            <a:off x="1041380" y="4262207"/>
            <a:ext cx="306324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EMAIL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Editable_Phone"/>
          <p:cNvSpPr txBox="1"/>
          <p:nvPr/>
        </p:nvSpPr>
        <p:spPr>
          <a:xfrm>
            <a:off x="1024128" y="4746839"/>
            <a:ext cx="219456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PHONE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84AD02B049F545A63674C2BA189374" ma:contentTypeVersion="12" ma:contentTypeDescription="Create a new document." ma:contentTypeScope="" ma:versionID="ecd200ec000b36639826275a690fbd87">
  <xsd:schema xmlns:xsd="http://www.w3.org/2001/XMLSchema" xmlns:xs="http://www.w3.org/2001/XMLSchema" xmlns:p="http://schemas.microsoft.com/office/2006/metadata/properties" xmlns:ns2="7624f785-f4ac-4884-88d3-aabc2a2d8921" xmlns:ns3="06f8ec5a-a152-418c-a633-a06ba414317a" targetNamespace="http://schemas.microsoft.com/office/2006/metadata/properties" ma:root="true" ma:fieldsID="0a63fa59fcd85d6729d5bc187bc31f77" ns2:_="" ns3:_="">
    <xsd:import namespace="7624f785-f4ac-4884-88d3-aabc2a2d8921"/>
    <xsd:import namespace="06f8ec5a-a152-418c-a633-a06ba41431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4f785-f4ac-4884-88d3-aabc2a2d8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7e30b76-9dd6-4f35-8980-f8522cbdfc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8ec5a-a152-418c-a633-a06ba414317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d5fa665-cda8-4dd7-a86a-4d5d6a5d223e}" ma:internalName="TaxCatchAll" ma:showField="CatchAllData" ma:web="06f8ec5a-a152-418c-a633-a06ba41431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24f785-f4ac-4884-88d3-aabc2a2d8921">
      <Terms xmlns="http://schemas.microsoft.com/office/infopath/2007/PartnerControls"/>
    </lcf76f155ced4ddcb4097134ff3c332f>
    <TaxCatchAll xmlns="06f8ec5a-a152-418c-a633-a06ba414317a" xsi:nil="true"/>
  </documentManagement>
</p:properties>
</file>

<file path=customXml/itemProps1.xml><?xml version="1.0" encoding="utf-8"?>
<ds:datastoreItem xmlns:ds="http://schemas.openxmlformats.org/officeDocument/2006/customXml" ds:itemID="{97607D16-A748-4698-9164-EB2628C4B317}"/>
</file>

<file path=customXml/itemProps2.xml><?xml version="1.0" encoding="utf-8"?>
<ds:datastoreItem xmlns:ds="http://schemas.openxmlformats.org/officeDocument/2006/customXml" ds:itemID="{0D89B57F-EC9A-4525-B9D7-DECB9CEA08F9}"/>
</file>

<file path=customXml/itemProps3.xml><?xml version="1.0" encoding="utf-8"?>
<ds:datastoreItem xmlns:ds="http://schemas.openxmlformats.org/officeDocument/2006/customXml" ds:itemID="{755DCFF9-D908-4C4E-8F7C-BB812BC24438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1506</Words>
  <Application>Microsoft Office PowerPoint</Application>
  <PresentationFormat>Widescreen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 Drobins</cp:lastModifiedBy>
  <cp:revision>1</cp:revision>
  <dcterms:created xsi:type="dcterms:W3CDTF">2013-01-27T09:14:16Z</dcterms:created>
  <dcterms:modified xsi:type="dcterms:W3CDTF">2026-08-27T11:43:59Z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0x010100EB84AD02B049F545A63674C2BA189374</vt:lpwstr>
  </property>
  <property fmtid="{D5CDD505-2E9C-101B-9397-08002B2CF9AE}" pid="3" name="MediaServiceImageTags">
    <vt:lpwstr/>
  </property>
</Properties>
</file>